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70" r:id="rId5"/>
    <p:sldId id="261" r:id="rId6"/>
    <p:sldId id="268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1" r:id="rId15"/>
    <p:sldId id="272" r:id="rId16"/>
    <p:sldId id="273" r:id="rId17"/>
    <p:sldId id="26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197152B5-80ED-47C6-A237-6C0969EB26FC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6BBE55A6-9CF2-4DD5-9E61-31410F7AE18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ngotiger.net/markov.html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m.njit.edu/~bukiet/Papers/ball.pdf" TargetMode="External"/><Relationship Id="rId2" Type="http://schemas.openxmlformats.org/officeDocument/2006/relationships/hyperlink" Target="http://archive.ite.journal.informs.org/Vol5No1/Sokol/Soko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ankin.com/markov/theory.htm" TargetMode="External"/><Relationship Id="rId5" Type="http://schemas.openxmlformats.org/officeDocument/2006/relationships/hyperlink" Target="http://www.hardballtimes.com/main/article/introducing-markov-chains/" TargetMode="External"/><Relationship Id="rId4" Type="http://schemas.openxmlformats.org/officeDocument/2006/relationships/hyperlink" Target="http://www.doctornerve.org/nerve/pages/interact/markhelp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ctornerve.org/nerve/pages/interact/mrkvform.s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Markov Chains in Baseball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Joe </a:t>
            </a:r>
            <a:r>
              <a:rPr lang="en-US" dirty="0" err="1" smtClean="0"/>
              <a:t>Guilfoyle</a:t>
            </a:r>
            <a:endParaRPr lang="en-US" dirty="0" smtClean="0"/>
          </a:p>
          <a:p>
            <a:r>
              <a:rPr lang="en-US" dirty="0" smtClean="0"/>
              <a:t>Probability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672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Consider “Batter A” who only hits singles and has a batting average of .300</a:t>
            </a:r>
          </a:p>
          <a:p>
            <a:r>
              <a:rPr lang="en-US" dirty="0" smtClean="0"/>
              <a:t>At the start of the inning there are 0 outs and 0 runners on base</a:t>
            </a:r>
          </a:p>
          <a:p>
            <a:r>
              <a:rPr lang="en-US" dirty="0" smtClean="0"/>
              <a:t>There are two possible end states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(1 on first, 0 outs) with a probability of 0.3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smtClean="0"/>
              <a:t>(0 on base, 1 out) with a probability of 0.7</a:t>
            </a:r>
          </a:p>
          <a:p>
            <a:r>
              <a:rPr lang="en-US" dirty="0" smtClean="0"/>
              <a:t>Let’s consider end state 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68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Now suppose </a:t>
            </a:r>
            <a:r>
              <a:rPr lang="en-US" dirty="0" smtClean="0"/>
              <a:t>“Batter B” (who also only hits singles) comes </a:t>
            </a:r>
            <a:r>
              <a:rPr lang="en-US" dirty="0"/>
              <a:t>to the plate…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Batter makes an out and runner stays where he is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Batter makes an out and runner advances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Batter makes a hit and runner advances to second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Batter makes a hit and runner advances to third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Batter grounds in to a double </a:t>
            </a:r>
            <a:r>
              <a:rPr lang="en-US" dirty="0" smtClean="0"/>
              <a:t>play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3016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Batter B’s batting average, we can work out the probabilities of each end state</a:t>
            </a:r>
          </a:p>
          <a:p>
            <a:r>
              <a:rPr lang="en-US" dirty="0"/>
              <a:t>This process is repeated for all start and end </a:t>
            </a:r>
            <a:r>
              <a:rPr lang="en-US" dirty="0" smtClean="0"/>
              <a:t>states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www.tangotiger.net/markov.html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44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Runs Scored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Wingdings 2"/>
              <a:buChar char="ß"/>
            </a:pPr>
            <a:endParaRPr lang="en-US" dirty="0" smtClean="0"/>
          </a:p>
          <a:p>
            <a:pPr marL="342900" lvl="1" indent="-342900">
              <a:buFont typeface="Wingdings 2"/>
              <a:buChar char="ß"/>
            </a:pPr>
            <a:r>
              <a:rPr lang="en-US" dirty="0" smtClean="0"/>
              <a:t>One goal </a:t>
            </a:r>
            <a:r>
              <a:rPr lang="en-US" dirty="0"/>
              <a:t>of using Markov chains to predict and then maximize the number of runs scored.</a:t>
            </a:r>
          </a:p>
          <a:p>
            <a:pPr marL="0" indent="0">
              <a:buNone/>
            </a:pPr>
            <a:endParaRPr lang="en-US" dirty="0" smtClean="0"/>
          </a:p>
          <a:p>
            <a:pPr marL="342900" lvl="1" indent="-342900">
              <a:buFont typeface="Wingdings 2"/>
              <a:buChar char="ß"/>
            </a:pPr>
            <a:r>
              <a:rPr lang="en-US" dirty="0"/>
              <a:t>Certain transitions result in runs</a:t>
            </a:r>
          </a:p>
          <a:p>
            <a:pPr lvl="1"/>
            <a:r>
              <a:rPr lang="en-US" sz="2400" dirty="0"/>
              <a:t>E.g. A transition from the state (12,0) to (2,0) in a single at-bat requires that two runners score</a:t>
            </a:r>
            <a:r>
              <a:rPr lang="en-US" sz="2400" dirty="0" smtClean="0"/>
              <a:t>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68001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Batting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Adjustments to the batting  order </a:t>
            </a:r>
          </a:p>
          <a:p>
            <a:pPr lvl="1"/>
            <a:r>
              <a:rPr lang="en-US" dirty="0" smtClean="0"/>
              <a:t>Particular batting orders are optimal for scoring the maximum number of runs</a:t>
            </a:r>
          </a:p>
          <a:p>
            <a:pPr lvl="1"/>
            <a:r>
              <a:rPr lang="en-US" dirty="0" smtClean="0"/>
              <a:t>Typically, your best batter is 2</a:t>
            </a:r>
            <a:r>
              <a:rPr lang="en-US" baseline="30000" dirty="0" smtClean="0"/>
              <a:t>nd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, or 4</a:t>
            </a:r>
            <a:r>
              <a:rPr lang="en-US" baseline="30000" dirty="0" smtClean="0"/>
              <a:t>th</a:t>
            </a:r>
            <a:r>
              <a:rPr lang="en-US" dirty="0" smtClean="0"/>
              <a:t> in the lineup with your other top batters filling in the other beginning lineup spots.</a:t>
            </a:r>
          </a:p>
          <a:p>
            <a:pPr lvl="1"/>
            <a:r>
              <a:rPr lang="en-US" dirty="0" smtClean="0"/>
              <a:t>Worse batters should be placed towards the back of the lineup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090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Batting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 analysis of run scoring can provide an optimal lineup of the 9! possibilities </a:t>
            </a:r>
          </a:p>
          <a:p>
            <a:endParaRPr lang="en-US" dirty="0"/>
          </a:p>
          <a:p>
            <a:r>
              <a:rPr lang="en-US" dirty="0" smtClean="0"/>
              <a:t>Intuitively, first innings have the most number of runs scored and second innings have the least</a:t>
            </a:r>
          </a:p>
          <a:p>
            <a:r>
              <a:rPr lang="en-US" dirty="0" smtClean="0"/>
              <a:t>Variation in the number of runs per inning decreases as the game goes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676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Markov chain method can be used to calculated the expected increase or decrease of team wins as the result of a trade</a:t>
            </a:r>
          </a:p>
          <a:p>
            <a:pPr lvl="1"/>
            <a:r>
              <a:rPr lang="en-US" sz="2000" dirty="0" smtClean="0"/>
              <a:t>In 1989, the Mets finished 2</a:t>
            </a:r>
            <a:r>
              <a:rPr lang="en-US" sz="2000" baseline="30000" dirty="0" smtClean="0"/>
              <a:t>nd</a:t>
            </a:r>
            <a:r>
              <a:rPr lang="en-US" sz="2000" dirty="0" smtClean="0"/>
              <a:t> in their division and the Cardinals finished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A trade was simulated between Milt Thompson of the Cardinals, a good singles hitter, and Darryl Strawberry of the Mets, a good slugger.</a:t>
            </a:r>
          </a:p>
          <a:p>
            <a:pPr lvl="1"/>
            <a:r>
              <a:rPr lang="en-US" sz="2000" dirty="0" smtClean="0"/>
              <a:t>Using the Markov chain method, this trade was shown to increase the Cardinals’ runs by 11 for the season and wins by 1.5</a:t>
            </a:r>
          </a:p>
          <a:p>
            <a:pPr lvl="1"/>
            <a:r>
              <a:rPr lang="en-US" sz="2000" dirty="0" smtClean="0"/>
              <a:t>Meanwhile the Mets would have had 13 fewer runs and would have lost 1.7 more games</a:t>
            </a:r>
          </a:p>
          <a:p>
            <a:pPr lvl="1"/>
            <a:r>
              <a:rPr lang="en-US" sz="2000" dirty="0" smtClean="0"/>
              <a:t>This would have moved the Cardinals to first and the Mets to third.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9527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http://archive.ite.journal.informs.org/Vol5No1/Sokol/Sokol.pdf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http://m.njit.edu/~</a:t>
            </a:r>
            <a:r>
              <a:rPr lang="en-US" dirty="0" smtClean="0">
                <a:hlinkClick r:id="rId3"/>
              </a:rPr>
              <a:t>bukiet/Papers/ball.pdf</a:t>
            </a:r>
            <a:endParaRPr lang="en-US" dirty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 smtClean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www.doctornerve.org/nerve/pages/interact/markhelp.htm</a:t>
            </a:r>
            <a:endParaRPr lang="en-US" dirty="0" smtClean="0"/>
          </a:p>
          <a:p>
            <a:r>
              <a:rPr lang="en-US" dirty="0">
                <a:hlinkClick r:id="rId5"/>
              </a:rPr>
              <a:t>http://www.hardballtimes.com/main/article/introducing-markov-chains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www.pankin.com/markov/theory.htm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21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Markov Chains Explained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Markov analysis looks at a sequence of events, and analyzes the tendency of one event to be followed by </a:t>
            </a:r>
            <a:r>
              <a:rPr lang="en-US" dirty="0" smtClean="0"/>
              <a:t>another.</a:t>
            </a:r>
          </a:p>
          <a:p>
            <a:r>
              <a:rPr lang="en-US" dirty="0" smtClean="0"/>
              <a:t>Markov Chains are useful for analyzing random events that are dependent on </a:t>
            </a:r>
            <a:r>
              <a:rPr lang="en-US" dirty="0" smtClean="0"/>
              <a:t>only the previous event</a:t>
            </a:r>
            <a:endParaRPr lang="en-US" dirty="0" smtClean="0"/>
          </a:p>
          <a:p>
            <a:pPr lvl="1"/>
            <a:r>
              <a:rPr lang="en-US" dirty="0" smtClean="0"/>
              <a:t>Not useful for independent events such as coin flips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"output chain" </a:t>
            </a:r>
            <a:r>
              <a:rPr lang="en-US" dirty="0" smtClean="0"/>
              <a:t>statistically reflects the </a:t>
            </a:r>
            <a:r>
              <a:rPr lang="en-US" dirty="0"/>
              <a:t>transition probabilities </a:t>
            </a:r>
            <a:r>
              <a:rPr lang="en-US" dirty="0" smtClean="0"/>
              <a:t>from one state to the next.</a:t>
            </a:r>
          </a:p>
        </p:txBody>
      </p:sp>
    </p:spTree>
    <p:extLst>
      <p:ext uri="{BB962C8B-B14F-4D97-AF65-F5344CB8AC3E}">
        <p14:creationId xmlns:p14="http://schemas.microsoft.com/office/powerpoint/2010/main" val="2761916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Markov Illustration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www.doctornerve.org/nerve/pages/interact/mrkvform.shtml</a:t>
            </a:r>
            <a:endParaRPr lang="en-US" dirty="0" smtClean="0"/>
          </a:p>
          <a:p>
            <a:r>
              <a:rPr lang="en-US" dirty="0" smtClean="0"/>
              <a:t>Input: “the boy and the dog went to the park.”</a:t>
            </a:r>
          </a:p>
          <a:p>
            <a:r>
              <a:rPr lang="en-US" dirty="0" smtClean="0"/>
              <a:t>There is a 33.3% chance that either “boy”, “dog”, or “park” will follow “the” in the output.</a:t>
            </a:r>
          </a:p>
          <a:p>
            <a:r>
              <a:rPr lang="en-US" dirty="0" smtClean="0"/>
              <a:t>The phrase “boy went” will never occur in the output because it never occurred in the input.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81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Markov Chains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Physics</a:t>
            </a:r>
          </a:p>
          <a:p>
            <a:r>
              <a:rPr lang="en-US" dirty="0" smtClean="0"/>
              <a:t>Chemistry </a:t>
            </a:r>
          </a:p>
          <a:p>
            <a:r>
              <a:rPr lang="en-US" dirty="0" smtClean="0"/>
              <a:t>Social Sciences</a:t>
            </a:r>
          </a:p>
          <a:p>
            <a:r>
              <a:rPr lang="en-US" dirty="0" smtClean="0"/>
              <a:t>Economics</a:t>
            </a:r>
          </a:p>
          <a:p>
            <a:r>
              <a:rPr lang="en-US" dirty="0" smtClean="0"/>
              <a:t>Music</a:t>
            </a:r>
          </a:p>
          <a:p>
            <a:r>
              <a:rPr lang="en-US" dirty="0" smtClean="0"/>
              <a:t>Board Games</a:t>
            </a:r>
          </a:p>
          <a:p>
            <a:r>
              <a:rPr lang="en-US" dirty="0" smtClean="0"/>
              <a:t>And of course…</a:t>
            </a:r>
          </a:p>
          <a:p>
            <a:endParaRPr lang="en-US" dirty="0"/>
          </a:p>
        </p:txBody>
      </p:sp>
      <p:pic>
        <p:nvPicPr>
          <p:cNvPr id="3074" name="Picture 2" descr="http://kidsdungeonadventure.com/wp-content/uploads/2011/05/chutes-and-ladd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676400"/>
            <a:ext cx="3810000" cy="3867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6993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Baseball!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baseball game is a set of transitions, each initiated by plate appearances</a:t>
            </a:r>
          </a:p>
        </p:txBody>
      </p:sp>
      <p:pic>
        <p:nvPicPr>
          <p:cNvPr id="2050" name="Picture 2" descr="http://2010narratives.wikispaces.com/file/view/mickey-mantle-4.jpg/103820353/mickey-mantle-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743200"/>
            <a:ext cx="3962400" cy="352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0469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25 possible game situations</a:t>
            </a:r>
          </a:p>
          <a:p>
            <a:pPr lvl="1"/>
            <a:r>
              <a:rPr lang="en-US" dirty="0"/>
              <a:t>8 distributions of base </a:t>
            </a:r>
            <a:r>
              <a:rPr lang="en-US" dirty="0" smtClean="0"/>
              <a:t>runners: a </a:t>
            </a:r>
            <a:r>
              <a:rPr lang="en-US" dirty="0"/>
              <a:t>player either is or is not on each base (2</a:t>
            </a:r>
            <a:r>
              <a:rPr lang="en-US" baseline="30000" dirty="0"/>
              <a:t>3</a:t>
            </a:r>
            <a:r>
              <a:rPr lang="en-US" dirty="0"/>
              <a:t> = 8)</a:t>
            </a:r>
          </a:p>
          <a:p>
            <a:pPr lvl="1"/>
            <a:r>
              <a:rPr lang="en-US" dirty="0"/>
              <a:t>There are either zero, one, or two outs for each base runner scenario (3*8 = 24)</a:t>
            </a:r>
          </a:p>
          <a:p>
            <a:pPr lvl="1"/>
            <a:r>
              <a:rPr lang="en-US" dirty="0"/>
              <a:t>The final state, where there are 3 outs, is called the absorbing state</a:t>
            </a:r>
          </a:p>
          <a:p>
            <a:pPr lvl="2"/>
            <a:r>
              <a:rPr lang="en-US" dirty="0"/>
              <a:t>A state is called absorbing if it is impossible to transition out of this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0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Figure 1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Figure 2</a:t>
            </a:r>
            <a:endParaRPr lang="en-US" dirty="0"/>
          </a:p>
        </p:txBody>
      </p:sp>
      <p:pic>
        <p:nvPicPr>
          <p:cNvPr id="1026" name="Picture 2" descr="State space of the Markov chain; states are labeled in (B,O) format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9682" y="1440279"/>
            <a:ext cx="4762500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tential transitions from state (3,1) using simplified baseball event mode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727" y="4419600"/>
            <a:ext cx="4762500" cy="200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838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86000"/>
            <a:ext cx="4267200" cy="3840163"/>
          </a:xfrm>
        </p:spPr>
        <p:txBody>
          <a:bodyPr>
            <a:normAutofit lnSpcReduction="10000"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A : 	do not increase the number 	of outs</a:t>
            </a:r>
          </a:p>
          <a:p>
            <a:r>
              <a:rPr lang="en-US" sz="2000" dirty="0" smtClean="0"/>
              <a:t>B :	 increase the number of outs 	by 1 but do not end with 3 	outs</a:t>
            </a:r>
          </a:p>
          <a:p>
            <a:r>
              <a:rPr lang="en-US" sz="2000" dirty="0" smtClean="0"/>
              <a:t>C : 	increase the number of out 	from 0 to 2</a:t>
            </a: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343400" cy="376396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sz="2000" dirty="0" smtClean="0"/>
          </a:p>
          <a:p>
            <a:r>
              <a:rPr lang="en-US" sz="2000" dirty="0" smtClean="0"/>
              <a:t>D :	vector probability from 0 to 3 	outs</a:t>
            </a:r>
          </a:p>
          <a:p>
            <a:r>
              <a:rPr lang="en-US" sz="2000" dirty="0" smtClean="0"/>
              <a:t>E :	vector probability from 1 to 3 	outs</a:t>
            </a:r>
          </a:p>
          <a:p>
            <a:r>
              <a:rPr lang="en-US" sz="2000" dirty="0" smtClean="0"/>
              <a:t>F	vector probability from 2 to 3 	outs</a:t>
            </a:r>
          </a:p>
          <a:p>
            <a:r>
              <a:rPr lang="en-US" sz="2000" dirty="0" smtClean="0"/>
              <a:t>0: 	represent transitions that 	decrease the number of outs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8188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819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First </a:t>
            </a:r>
            <a:r>
              <a:rPr lang="en-US" sz="2000" dirty="0"/>
              <a:t>8 columns represent transition states with 0 outs</a:t>
            </a:r>
          </a:p>
          <a:p>
            <a:r>
              <a:rPr lang="en-US" sz="2000" dirty="0"/>
              <a:t>Second 8 columns represent transition states with 1 </a:t>
            </a:r>
            <a:r>
              <a:rPr lang="en-US" sz="2000" dirty="0" smtClean="0"/>
              <a:t>out</a:t>
            </a:r>
          </a:p>
          <a:p>
            <a:r>
              <a:rPr lang="en-US" sz="2000" dirty="0" smtClean="0"/>
              <a:t>Third 8 columns represent transition states with 2 outs </a:t>
            </a:r>
          </a:p>
          <a:p>
            <a:r>
              <a:rPr lang="en-US" sz="2000" dirty="0" smtClean="0"/>
              <a:t>Final column represents transitions to the absorbing 3 outs state</a:t>
            </a:r>
          </a:p>
          <a:p>
            <a:r>
              <a:rPr lang="en-US" sz="2000" dirty="0" smtClean="0"/>
              <a:t>Rows represent transition probabilities from these respective states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2614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n">
  <a:themeElements>
    <a:clrScheme name="Fan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Fan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n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286</TotalTime>
  <Words>763</Words>
  <Application>Microsoft Office PowerPoint</Application>
  <PresentationFormat>On-screen Show (4:3)</PresentationFormat>
  <Paragraphs>111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Fan</vt:lpstr>
      <vt:lpstr>Markov Chains in Baseball</vt:lpstr>
      <vt:lpstr>Markov Chains Explained</vt:lpstr>
      <vt:lpstr>Markov Illustration</vt:lpstr>
      <vt:lpstr>Applications of Markov Chains</vt:lpstr>
      <vt:lpstr>Baseball!</vt:lpstr>
      <vt:lpstr>Method</vt:lpstr>
      <vt:lpstr>Method</vt:lpstr>
      <vt:lpstr>Method</vt:lpstr>
      <vt:lpstr>Method</vt:lpstr>
      <vt:lpstr>Example</vt:lpstr>
      <vt:lpstr>Example</vt:lpstr>
      <vt:lpstr>Example</vt:lpstr>
      <vt:lpstr>Runs Scored</vt:lpstr>
      <vt:lpstr>Batting Order</vt:lpstr>
      <vt:lpstr>Batting Order</vt:lpstr>
      <vt:lpstr>Trades</vt:lpstr>
      <vt:lpstr>Sources</vt:lpstr>
    </vt:vector>
  </TitlesOfParts>
  <Company>Kenyon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Markov Chains in Baseball</dc:title>
  <dc:creator>Windows User</dc:creator>
  <cp:lastModifiedBy>Windows User</cp:lastModifiedBy>
  <cp:revision>21</cp:revision>
  <dcterms:created xsi:type="dcterms:W3CDTF">2012-12-09T21:17:18Z</dcterms:created>
  <dcterms:modified xsi:type="dcterms:W3CDTF">2012-12-10T03:09:41Z</dcterms:modified>
</cp:coreProperties>
</file>